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60"/>
    <a:srgbClr val="036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51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44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7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90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40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23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40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85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4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23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6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CF7A6E-4874-45E5-B4C1-7044EE9CFE7F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97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9FD4E-D1B9-B65C-A8D3-54F39F6C9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711" y="1898308"/>
            <a:ext cx="5452532" cy="3184856"/>
          </a:xfrm>
        </p:spPr>
        <p:txBody>
          <a:bodyPr>
            <a:normAutofit/>
          </a:bodyPr>
          <a:lstStyle/>
          <a:p>
            <a:pPr algn="l"/>
            <a:br>
              <a:rPr lang="pt-BR" sz="4400" dirty="0"/>
            </a:b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ELABORAÇÃO DO PPA 2026-2029</a:t>
            </a:r>
            <a:b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E LDO 2026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517BCA-32FE-35A2-0652-32657D64EF69}"/>
              </a:ext>
            </a:extLst>
          </p:cNvPr>
          <p:cNvSpPr txBox="1"/>
          <p:nvPr/>
        </p:nvSpPr>
        <p:spPr>
          <a:xfrm>
            <a:off x="643467" y="1066951"/>
            <a:ext cx="5452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D7AB6C-A77F-AE80-BFE8-BB78315C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652" y="130592"/>
            <a:ext cx="4296637" cy="65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7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0232C-1FA5-7371-184E-391B6090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201481" cy="4601183"/>
          </a:xfrm>
        </p:spPr>
        <p:txBody>
          <a:bodyPr>
            <a:normAutofit/>
          </a:bodyPr>
          <a:lstStyle/>
          <a:p>
            <a:r>
              <a:rPr lang="pt-B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MOMENTO DE SUGESTÕES</a:t>
            </a:r>
          </a:p>
        </p:txBody>
      </p:sp>
      <p:pic>
        <p:nvPicPr>
          <p:cNvPr id="4098" name="Picture 2" descr="Entenda a importância das Audiências Públicas | Diário Serviços">
            <a:extLst>
              <a:ext uri="{FF2B5EF4-FFF2-40B4-BE49-F238E27FC236}">
                <a16:creationId xmlns:a16="http://schemas.microsoft.com/office/drawing/2014/main" id="{AA71E65C-9B7B-0872-61C5-EDE338D84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49" y="835138"/>
            <a:ext cx="6772484" cy="51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8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11C61-DB29-7197-E03C-3D2B801D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FIM!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9E3EE4-29AA-F209-C560-9DA203AA0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88" y="449227"/>
            <a:ext cx="4556980" cy="575727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B168E75-7F77-6FAB-AF06-AA678453A59B}"/>
              </a:ext>
            </a:extLst>
          </p:cNvPr>
          <p:cNvSpPr txBox="1"/>
          <p:nvPr/>
        </p:nvSpPr>
        <p:spPr>
          <a:xfrm>
            <a:off x="0" y="6419300"/>
            <a:ext cx="564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Mediadores: </a:t>
            </a:r>
            <a:r>
              <a:rPr lang="pt-BR" dirty="0"/>
              <a:t>Paulo Henrique Andrade e Jota Neves</a:t>
            </a:r>
          </a:p>
        </p:txBody>
      </p:sp>
    </p:spTree>
    <p:extLst>
      <p:ext uri="{BB962C8B-B14F-4D97-AF65-F5344CB8AC3E}">
        <p14:creationId xmlns:p14="http://schemas.microsoft.com/office/powerpoint/2010/main" val="163105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E0E60-E6BF-0201-C732-E6B8BF8B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02" y="866169"/>
            <a:ext cx="3050067" cy="1554480"/>
          </a:xfrm>
        </p:spPr>
        <p:txBody>
          <a:bodyPr anchor="ctr">
            <a:normAutofit/>
          </a:bodyPr>
          <a:lstStyle/>
          <a:p>
            <a:r>
              <a:rPr lang="pt-BR" sz="4800" b="1" u="sng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3D2F63-FDC4-A217-5939-E98B3567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344" y="1240973"/>
            <a:ext cx="7526216" cy="4287629"/>
          </a:xfrm>
        </p:spPr>
        <p:txBody>
          <a:bodyPr anchor="ctr">
            <a:normAutofit/>
          </a:bodyPr>
          <a:lstStyle/>
          <a:p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3200" dirty="0">
                <a:solidFill>
                  <a:schemeClr val="tx1"/>
                </a:solidFill>
              </a:rPr>
              <a:t>Atendimento do Art. 48 da Lei de Responsabilidade Fiscal – LRF nº 101/2000, inciso I do Parágrafo único, que visa assegurar a transparência mediante </a:t>
            </a:r>
            <a:r>
              <a:rPr lang="pt-BR" sz="3200" b="1" dirty="0">
                <a:solidFill>
                  <a:schemeClr val="tx1"/>
                </a:solidFill>
              </a:rPr>
              <a:t>“o incentivo à participação popular para elaboração e discussão dos planos, lei de diretrizes orçamentárias e orçamentos.”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6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F42A2-0D21-6180-BBE7-BFB0443E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1886" y="984010"/>
            <a:ext cx="3995225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ORÇAMENTO PÚBLICO</a:t>
            </a:r>
          </a:p>
        </p:txBody>
      </p:sp>
      <p:pic>
        <p:nvPicPr>
          <p:cNvPr id="1026" name="Picture 2" descr="Alepe - Assembleia Legislativa do Estado de Pernambuco">
            <a:extLst>
              <a:ext uri="{FF2B5EF4-FFF2-40B4-BE49-F238E27FC236}">
                <a16:creationId xmlns:a16="http://schemas.microsoft.com/office/drawing/2014/main" id="{F825B3D9-E4DE-515C-E6C7-07C5240C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62" y="808892"/>
            <a:ext cx="5230511" cy="524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C9E77-B8FA-C7B2-5EF3-99B175BC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812" y="948866"/>
            <a:ext cx="3742006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u="sng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</a:t>
            </a:r>
            <a:br>
              <a:rPr lang="en-US" sz="3200" b="1" u="sng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u="sng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ORÇAMENTÁRIO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2E4545C6-6B20-F20D-B639-2F37C26B2392}"/>
              </a:ext>
            </a:extLst>
          </p:cNvPr>
          <p:cNvSpPr/>
          <p:nvPr/>
        </p:nvSpPr>
        <p:spPr>
          <a:xfrm>
            <a:off x="4318782" y="267286"/>
            <a:ext cx="2082018" cy="1159200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PLANEJAR</a:t>
            </a:r>
          </a:p>
          <a:p>
            <a:pPr algn="ctr"/>
            <a:r>
              <a:rPr lang="pt-BR" dirty="0"/>
              <a:t>4 ANOS</a:t>
            </a:r>
          </a:p>
        </p:txBody>
      </p:sp>
      <p:sp>
        <p:nvSpPr>
          <p:cNvPr id="4" name="Texto Explicativo: Seta para Baixo 3">
            <a:extLst>
              <a:ext uri="{FF2B5EF4-FFF2-40B4-BE49-F238E27FC236}">
                <a16:creationId xmlns:a16="http://schemas.microsoft.com/office/drawing/2014/main" id="{D139FB36-A2B0-A6BC-C636-F0593E81A931}"/>
              </a:ext>
            </a:extLst>
          </p:cNvPr>
          <p:cNvSpPr/>
          <p:nvPr/>
        </p:nvSpPr>
        <p:spPr>
          <a:xfrm>
            <a:off x="6553200" y="267286"/>
            <a:ext cx="2082018" cy="1159200"/>
          </a:xfrm>
          <a:prstGeom prst="downArrowCallout">
            <a:avLst/>
          </a:prstGeom>
          <a:solidFill>
            <a:srgbClr val="BC0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ORIENTAR</a:t>
            </a:r>
          </a:p>
          <a:p>
            <a:pPr algn="ctr"/>
            <a:r>
              <a:rPr lang="pt-BR" dirty="0"/>
              <a:t>ANUAL</a:t>
            </a:r>
          </a:p>
        </p:txBody>
      </p:sp>
      <p:sp>
        <p:nvSpPr>
          <p:cNvPr id="6" name="Texto Explicativo: Seta para Baixo 5">
            <a:extLst>
              <a:ext uri="{FF2B5EF4-FFF2-40B4-BE49-F238E27FC236}">
                <a16:creationId xmlns:a16="http://schemas.microsoft.com/office/drawing/2014/main" id="{431CA146-0BC8-3D4F-4EAC-350E70FA3BCB}"/>
              </a:ext>
            </a:extLst>
          </p:cNvPr>
          <p:cNvSpPr/>
          <p:nvPr/>
        </p:nvSpPr>
        <p:spPr>
          <a:xfrm>
            <a:off x="8864170" y="267286"/>
            <a:ext cx="2082018" cy="1159200"/>
          </a:xfrm>
          <a:prstGeom prst="downArrowCallout">
            <a:avLst/>
          </a:prstGeom>
          <a:solidFill>
            <a:srgbClr val="036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EXECUTAR</a:t>
            </a:r>
          </a:p>
          <a:p>
            <a:pPr algn="ctr"/>
            <a:r>
              <a:rPr lang="pt-BR" dirty="0"/>
              <a:t>ANUAL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2212056-5869-C3C9-0846-EAB4287D6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39" y="1615912"/>
            <a:ext cx="8048625" cy="24574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5625291-A6D9-2259-D510-A48334388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783" y="4462399"/>
            <a:ext cx="8188136" cy="129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9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C78B6-19AA-7F14-2A0B-BB37C1C1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" y="831233"/>
            <a:ext cx="3375007" cy="1481328"/>
          </a:xfrm>
        </p:spPr>
        <p:txBody>
          <a:bodyPr anchor="b">
            <a:no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PLANO PLURIANUAL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5EAE67-5F63-F9F1-4E98-0F4D0D61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105" y="1179576"/>
            <a:ext cx="7002852" cy="4560969"/>
          </a:xfrm>
        </p:spPr>
        <p:txBody>
          <a:bodyPr anchor="t">
            <a:noAutofit/>
          </a:bodyPr>
          <a:lstStyle/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PPA é o plano da Prefeitura para os próximos 4 anos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organiza as prioridades da cidade e define metas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Mostra como o dinheiro público será usado em programas e obras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como “mapa” que orienta os orçamentos de cada ano</a:t>
            </a:r>
          </a:p>
        </p:txBody>
      </p:sp>
      <p:pic>
        <p:nvPicPr>
          <p:cNvPr id="3074" name="Picture 2" descr="Plano Plurianual (PPA)">
            <a:extLst>
              <a:ext uri="{FF2B5EF4-FFF2-40B4-BE49-F238E27FC236}">
                <a16:creationId xmlns:a16="http://schemas.microsoft.com/office/drawing/2014/main" id="{A7C1FA56-E9D7-1FC6-9E47-D2271679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87196"/>
            <a:ext cx="3497943" cy="24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9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AFD3F-14BD-3041-6EB3-7468A28D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846779"/>
            <a:ext cx="3222172" cy="2844964"/>
          </a:xfrm>
        </p:spPr>
        <p:txBody>
          <a:bodyPr anchor="ctr">
            <a:noAutofit/>
          </a:bodyPr>
          <a:lstStyle/>
          <a:p>
            <a:r>
              <a:rPr lang="pt-BR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POR QUE IMPORTA E COMO PARTICIPAR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9E5E7D-406E-F5EE-DDF5-0184EE6D5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48" y="584036"/>
            <a:ext cx="7508252" cy="5744193"/>
          </a:xfrm>
        </p:spPr>
        <p:txBody>
          <a:bodyPr anchor="ctr">
            <a:normAutofit/>
          </a:bodyPr>
          <a:lstStyle/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 improvisos: a cidade segue um plano com prioridades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Garante transparência: metas e custos ficam claros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 continuidade a projetos importantes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participa indicando problemas e prioridades do seu bairro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Acompanhe, cobre resultados e ajude a melhorar o plano</a:t>
            </a:r>
          </a:p>
        </p:txBody>
      </p:sp>
    </p:spTree>
    <p:extLst>
      <p:ext uri="{BB962C8B-B14F-4D97-AF65-F5344CB8AC3E}">
        <p14:creationId xmlns:p14="http://schemas.microsoft.com/office/powerpoint/2010/main" val="379416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9870A-E707-28DC-5F8B-918DDFA2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9516"/>
            <a:ext cx="3788229" cy="1215282"/>
          </a:xfrm>
        </p:spPr>
        <p:txBody>
          <a:bodyPr anchor="b">
            <a:no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LEI DE DIRETRIZES ORÇAMENTÁRIAS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48F047-1016-9A9A-1B7D-7A2F0707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458" y="699515"/>
            <a:ext cx="7561942" cy="5541627"/>
          </a:xfrm>
        </p:spPr>
        <p:txBody>
          <a:bodyPr anchor="t">
            <a:no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 LDO define as prioridades e metas do Governo para o próximo ano.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Orienta a elaboração da LOA e ajusta o PPA para o ano corrente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Estabelece metas fiscais, limites de gastos e regras de execução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Inclui anexos de Metas Fiscais e Riscos Fiscais (LRF)</a:t>
            </a:r>
          </a:p>
        </p:txBody>
      </p:sp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AE90BD9F-2658-ACFA-6238-7502000BA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05" y="2717002"/>
            <a:ext cx="2841752" cy="28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7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734F2-C56E-7D2B-A74B-66C1BE0D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638309"/>
            <a:ext cx="3193366" cy="2402944"/>
          </a:xfrm>
        </p:spPr>
        <p:txBody>
          <a:bodyPr anchor="b"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POR QUE IMPORTA E COMO PARTICIPAR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1FE08A-AADD-2D6C-6C1A-F95C840C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762" y="857937"/>
            <a:ext cx="7135010" cy="5426749"/>
          </a:xfrm>
        </p:spPr>
        <p:txBody>
          <a:bodyPr anchor="t">
            <a:norm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Garante foco anual nas prioridades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Define metas fiscais, limites e critérios de contingenciamento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Regras para emendas, transparência e execução do orçamento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Participação social: audiências públicas e contribuições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Você participa indicando problemas e prioridades do seu bairro</a:t>
            </a:r>
          </a:p>
          <a:p>
            <a:pPr marL="0" indent="0" algn="just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F761598D-733B-98CB-CFEB-69EA9679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3106887"/>
            <a:ext cx="2841845" cy="28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1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C6E2-DF9E-A6CB-F57B-1077331C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2191"/>
            <a:ext cx="3319975" cy="2883346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RESULTADO PARCIAL DO QUESTIONÁRIO ELETRÔNICO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AA06E6-0350-D109-E262-93E7AC26B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652" y="2206311"/>
            <a:ext cx="8731348" cy="325142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D3E4655-CDB5-7453-DE33-FF16D9EC4D86}"/>
              </a:ext>
            </a:extLst>
          </p:cNvPr>
          <p:cNvSpPr/>
          <p:nvPr/>
        </p:nvSpPr>
        <p:spPr>
          <a:xfrm>
            <a:off x="4429130" y="589895"/>
            <a:ext cx="6062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Participação Popular</a:t>
            </a:r>
          </a:p>
        </p:txBody>
      </p:sp>
    </p:spTree>
    <p:extLst>
      <p:ext uri="{BB962C8B-B14F-4D97-AF65-F5344CB8AC3E}">
        <p14:creationId xmlns:p14="http://schemas.microsoft.com/office/powerpoint/2010/main" val="329424953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Quadr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260</TotalTime>
  <Words>285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Corbel</vt:lpstr>
      <vt:lpstr>Wingdings 2</vt:lpstr>
      <vt:lpstr>Quadro</vt:lpstr>
      <vt:lpstr> ELABORAÇÃO DO PPA 2026-2029   E LDO 2026</vt:lpstr>
      <vt:lpstr>OBJETIVO</vt:lpstr>
      <vt:lpstr>ORÇAMENTO PÚBLICO</vt:lpstr>
      <vt:lpstr>CICLO  ORÇAMENTÁRIO</vt:lpstr>
      <vt:lpstr>PLANO PLURIANUAL</vt:lpstr>
      <vt:lpstr>POR QUE IMPORTA E COMO PARTICIPAR</vt:lpstr>
      <vt:lpstr>LEI DE DIRETRIZES ORÇAMENTÁRIAS</vt:lpstr>
      <vt:lpstr>POR QUE IMPORTA E COMO PARTICIPAR</vt:lpstr>
      <vt:lpstr>RESULTADO PARCIAL DO QUESTIONÁRIO ELETRÔNICO</vt:lpstr>
      <vt:lpstr>MOMENTO DE SUGESTÕES</vt:lpstr>
      <vt:lpstr>FIM!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ELABORAÇÃO DO PPA 2026-2029   E LDO 2026</dc:title>
  <dc:creator>Douglas Polizer</dc:creator>
  <cp:lastModifiedBy>Cesar Juvenal Faria</cp:lastModifiedBy>
  <cp:revision>7</cp:revision>
  <dcterms:created xsi:type="dcterms:W3CDTF">2025-08-09T18:06:38Z</dcterms:created>
  <dcterms:modified xsi:type="dcterms:W3CDTF">2025-08-11T16:59:24Z</dcterms:modified>
</cp:coreProperties>
</file>